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Lst>
  <p:sldSz cx="9753600" cy="7315200"/>
  <p:notesSz cx="6858000" cy="9144000"/>
  <p:embeddedFontLst>
    <p:embeddedFont>
      <p:font typeface="Josefin Sans" charset="1" panose="00000000000000000000"/>
      <p:regular r:id="rId6"/>
    </p:embeddedFont>
    <p:embeddedFont>
      <p:font typeface="Josefin Sans Bold" charset="1" panose="00000000000000000000"/>
      <p:regular r:id="rId7"/>
    </p:embeddedFont>
    <p:embeddedFont>
      <p:font typeface="Josefin Sans Italics" charset="1" panose="00000000000000000000"/>
      <p:regular r:id="rId8"/>
    </p:embeddedFont>
    <p:embeddedFont>
      <p:font typeface="Josefin Sans Bold Italics" charset="1" panose="00000000000000000000"/>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DM Sans" charset="1" panose="00000000000000000000"/>
      <p:regular r:id="rId14"/>
    </p:embeddedFont>
    <p:embeddedFont>
      <p:font typeface="DM Sans Bold" charset="1" panose="00000000000000000000"/>
      <p:regular r:id="rId15"/>
    </p:embeddedFont>
    <p:embeddedFont>
      <p:font typeface="DM Sans Italics" charset="1" panose="00000000000000000000"/>
      <p:regular r:id="rId16"/>
    </p:embeddedFont>
    <p:embeddedFont>
      <p:font typeface="DM Sans Bold Italics" charset="1" panose="00000000000000000000"/>
      <p:regular r:id="rId17"/>
    </p:embeddedFont>
    <p:embeddedFont>
      <p:font typeface="Arial" charset="1" panose="020B0502020202020204"/>
      <p:regular r:id="rId18"/>
    </p:embeddedFont>
    <p:embeddedFont>
      <p:font typeface="Arial Bold" charset="1" panose="020B0802020202020204"/>
      <p:regular r:id="rId19"/>
    </p:embeddedFont>
    <p:embeddedFont>
      <p:font typeface="Arial Italics" charset="1" panose="020B0502020202090204"/>
      <p:regular r:id="rId20"/>
    </p:embeddedFont>
    <p:embeddedFont>
      <p:font typeface="Arial Bold Italics" charset="1" panose="020B08020202020902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png>
</file>

<file path=ppt/media/image4.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22759"/>
        </a:solidFill>
      </p:bgPr>
    </p:bg>
    <p:spTree>
      <p:nvGrpSpPr>
        <p:cNvPr id="1" name=""/>
        <p:cNvGrpSpPr/>
        <p:nvPr/>
      </p:nvGrpSpPr>
      <p:grpSpPr>
        <a:xfrm>
          <a:off x="0" y="0"/>
          <a:ext cx="0" cy="0"/>
          <a:chOff x="0" y="0"/>
          <a:chExt cx="0" cy="0"/>
        </a:xfrm>
      </p:grpSpPr>
      <p:grpSp>
        <p:nvGrpSpPr>
          <p:cNvPr name="Group 2" id="2"/>
          <p:cNvGrpSpPr/>
          <p:nvPr/>
        </p:nvGrpSpPr>
        <p:grpSpPr>
          <a:xfrm rot="0">
            <a:off x="-47882" y="0"/>
            <a:ext cx="9849365" cy="7418059"/>
            <a:chOff x="0" y="0"/>
            <a:chExt cx="13132486" cy="9890745"/>
          </a:xfrm>
        </p:grpSpPr>
        <p:pic>
          <p:nvPicPr>
            <p:cNvPr name="Picture 3" id="3"/>
            <p:cNvPicPr>
              <a:picLocks noChangeAspect="true"/>
            </p:cNvPicPr>
            <p:nvPr/>
          </p:nvPicPr>
          <p:blipFill>
            <a:blip r:embed="rId2">
              <a:alphaModFix amt="30000"/>
            </a:blip>
            <a:srcRect l="28899" t="10215" r="21150" b="33634"/>
            <a:stretch>
              <a:fillRect/>
            </a:stretch>
          </p:blipFill>
          <p:spPr>
            <a:xfrm flipH="false" flipV="false">
              <a:off x="0" y="0"/>
              <a:ext cx="13132486" cy="9890745"/>
            </a:xfrm>
            <a:prstGeom prst="rect">
              <a:avLst/>
            </a:prstGeom>
          </p:spPr>
        </p:pic>
      </p:grpSp>
      <p:sp>
        <p:nvSpPr>
          <p:cNvPr name="TextBox 4" id="4"/>
          <p:cNvSpPr txBox="true"/>
          <p:nvPr/>
        </p:nvSpPr>
        <p:spPr>
          <a:xfrm rot="0">
            <a:off x="1219415" y="1786095"/>
            <a:ext cx="7802665" cy="3855393"/>
          </a:xfrm>
          <a:prstGeom prst="rect">
            <a:avLst/>
          </a:prstGeom>
        </p:spPr>
        <p:txBody>
          <a:bodyPr anchor="t" rtlCol="false" tIns="0" lIns="0" bIns="0" rIns="0">
            <a:spAutoFit/>
          </a:bodyPr>
          <a:lstStyle/>
          <a:p>
            <a:pPr algn="ctr">
              <a:lnSpc>
                <a:spcPts val="5989"/>
              </a:lnSpc>
            </a:pPr>
            <a:r>
              <a:rPr lang="en-US" sz="5163" spc="206">
                <a:solidFill>
                  <a:srgbClr val="FFFFFF"/>
                </a:solidFill>
                <a:latin typeface="Josefin Sans Bold Italics"/>
              </a:rPr>
              <a:t>Efficient water quality analysis and prediction using ML</a:t>
            </a:r>
          </a:p>
          <a:p>
            <a:pPr algn="ctr">
              <a:lnSpc>
                <a:spcPts val="5989"/>
              </a:lnSpc>
            </a:pPr>
          </a:p>
          <a:p>
            <a:pPr algn="ctr">
              <a:lnSpc>
                <a:spcPts val="5989"/>
              </a:lnSpc>
            </a:pPr>
            <a:r>
              <a:rPr lang="en-US" sz="5163" spc="206">
                <a:solidFill>
                  <a:srgbClr val="FFFFFF"/>
                </a:solidFill>
                <a:latin typeface="Josefin Sans Bold Italics"/>
              </a:rPr>
              <a:t>Domain - Data Science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32637"/>
        </a:solidFill>
      </p:bgPr>
    </p:bg>
    <p:spTree>
      <p:nvGrpSpPr>
        <p:cNvPr id="1" name=""/>
        <p:cNvGrpSpPr/>
        <p:nvPr/>
      </p:nvGrpSpPr>
      <p:grpSpPr>
        <a:xfrm>
          <a:off x="0" y="0"/>
          <a:ext cx="0" cy="0"/>
          <a:chOff x="0" y="0"/>
          <a:chExt cx="0" cy="0"/>
        </a:xfrm>
      </p:grpSpPr>
      <p:sp>
        <p:nvSpPr>
          <p:cNvPr name="AutoShape 2" id="2"/>
          <p:cNvSpPr/>
          <p:nvPr/>
        </p:nvSpPr>
        <p:spPr>
          <a:xfrm>
            <a:off x="303040" y="1305560"/>
            <a:ext cx="9147519" cy="0"/>
          </a:xfrm>
          <a:prstGeom prst="line">
            <a:avLst/>
          </a:prstGeom>
          <a:ln cap="rnd" w="9525">
            <a:solidFill>
              <a:srgbClr val="FFFFFF">
                <a:alpha val="80000"/>
              </a:srgbClr>
            </a:solidFill>
            <a:prstDash val="solid"/>
            <a:headEnd type="none" len="sm" w="sm"/>
            <a:tailEnd type="none" len="sm" w="sm"/>
          </a:ln>
        </p:spPr>
      </p:sp>
      <p:sp>
        <p:nvSpPr>
          <p:cNvPr name="Freeform 3" id="3"/>
          <p:cNvSpPr/>
          <p:nvPr/>
        </p:nvSpPr>
        <p:spPr>
          <a:xfrm flipH="false" flipV="false" rot="0">
            <a:off x="0" y="3602614"/>
            <a:ext cx="9753600" cy="2798186"/>
          </a:xfrm>
          <a:custGeom>
            <a:avLst/>
            <a:gdLst/>
            <a:ahLst/>
            <a:cxnLst/>
            <a:rect r="r" b="b" t="t" l="l"/>
            <a:pathLst>
              <a:path h="2798186" w="9753600">
                <a:moveTo>
                  <a:pt x="0" y="0"/>
                </a:moveTo>
                <a:lnTo>
                  <a:pt x="9753600" y="0"/>
                </a:lnTo>
                <a:lnTo>
                  <a:pt x="9753600" y="2798186"/>
                </a:lnTo>
                <a:lnTo>
                  <a:pt x="0" y="2798186"/>
                </a:lnTo>
                <a:lnTo>
                  <a:pt x="0" y="0"/>
                </a:lnTo>
                <a:close/>
              </a:path>
            </a:pathLst>
          </a:custGeom>
          <a:blipFill>
            <a:blip r:embed="rId2"/>
            <a:stretch>
              <a:fillRect l="-100223" t="-132031" r="0" b="-466177"/>
            </a:stretch>
          </a:blipFill>
        </p:spPr>
      </p:sp>
      <p:grpSp>
        <p:nvGrpSpPr>
          <p:cNvPr name="Group 4" id="4"/>
          <p:cNvGrpSpPr>
            <a:grpSpLocks noChangeAspect="true"/>
          </p:cNvGrpSpPr>
          <p:nvPr/>
        </p:nvGrpSpPr>
        <p:grpSpPr>
          <a:xfrm rot="0">
            <a:off x="7079618" y="2971520"/>
            <a:ext cx="1479544" cy="1479538"/>
            <a:chOff x="0" y="0"/>
            <a:chExt cx="6350025" cy="6350000"/>
          </a:xfrm>
        </p:grpSpPr>
        <p:sp>
          <p:nvSpPr>
            <p:cNvPr name="Freeform 5" id="5"/>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3"/>
              <a:stretch>
                <a:fillRect l="0" t="0" r="0" b="0"/>
              </a:stretch>
            </a:blipFill>
          </p:spPr>
        </p:sp>
      </p:grpSp>
      <p:grpSp>
        <p:nvGrpSpPr>
          <p:cNvPr name="Group 6" id="6"/>
          <p:cNvGrpSpPr>
            <a:grpSpLocks noChangeAspect="true"/>
          </p:cNvGrpSpPr>
          <p:nvPr/>
        </p:nvGrpSpPr>
        <p:grpSpPr>
          <a:xfrm rot="0">
            <a:off x="3155330" y="2971520"/>
            <a:ext cx="1479544" cy="1479538"/>
            <a:chOff x="0" y="0"/>
            <a:chExt cx="6350025" cy="6350000"/>
          </a:xfrm>
        </p:grpSpPr>
        <p:sp>
          <p:nvSpPr>
            <p:cNvPr name="Freeform 7" id="7"/>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3"/>
              <a:stretch>
                <a:fillRect l="0" t="0" r="0" b="0"/>
              </a:stretch>
            </a:blipFill>
          </p:spPr>
        </p:sp>
      </p:grpSp>
      <p:grpSp>
        <p:nvGrpSpPr>
          <p:cNvPr name="Group 8" id="8"/>
          <p:cNvGrpSpPr>
            <a:grpSpLocks noChangeAspect="true"/>
          </p:cNvGrpSpPr>
          <p:nvPr/>
        </p:nvGrpSpPr>
        <p:grpSpPr>
          <a:xfrm rot="0">
            <a:off x="1194438" y="2971520"/>
            <a:ext cx="1479544" cy="1479538"/>
            <a:chOff x="0" y="0"/>
            <a:chExt cx="6350025" cy="6350000"/>
          </a:xfrm>
        </p:grpSpPr>
        <p:sp>
          <p:nvSpPr>
            <p:cNvPr name="Freeform 9" id="9"/>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3"/>
              <a:stretch>
                <a:fillRect l="0" t="0" r="0" b="0"/>
              </a:stretch>
            </a:blipFill>
          </p:spPr>
        </p:sp>
      </p:grpSp>
      <p:grpSp>
        <p:nvGrpSpPr>
          <p:cNvPr name="Group 10" id="10"/>
          <p:cNvGrpSpPr>
            <a:grpSpLocks noChangeAspect="true"/>
          </p:cNvGrpSpPr>
          <p:nvPr/>
        </p:nvGrpSpPr>
        <p:grpSpPr>
          <a:xfrm rot="0">
            <a:off x="5117474" y="2971520"/>
            <a:ext cx="1479544" cy="1479538"/>
            <a:chOff x="0" y="0"/>
            <a:chExt cx="6350025" cy="6350000"/>
          </a:xfrm>
        </p:grpSpPr>
        <p:sp>
          <p:nvSpPr>
            <p:cNvPr name="Freeform 11" id="11"/>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3"/>
              <a:stretch>
                <a:fillRect l="0" t="0" r="0" b="0"/>
              </a:stretch>
            </a:blipFill>
          </p:spPr>
        </p:sp>
      </p:grpSp>
      <p:sp>
        <p:nvSpPr>
          <p:cNvPr name="TextBox 12" id="12"/>
          <p:cNvSpPr txBox="true"/>
          <p:nvPr/>
        </p:nvSpPr>
        <p:spPr>
          <a:xfrm rot="0">
            <a:off x="1158231" y="1463040"/>
            <a:ext cx="7437137" cy="711200"/>
          </a:xfrm>
          <a:prstGeom prst="rect">
            <a:avLst/>
          </a:prstGeom>
        </p:spPr>
        <p:txBody>
          <a:bodyPr anchor="t" rtlCol="false" tIns="0" lIns="0" bIns="0" rIns="0">
            <a:spAutoFit/>
          </a:bodyPr>
          <a:lstStyle/>
          <a:p>
            <a:pPr algn="ctr" marL="0" indent="0" lvl="0">
              <a:lnSpc>
                <a:spcPts val="5631"/>
              </a:lnSpc>
              <a:spcBef>
                <a:spcPct val="0"/>
              </a:spcBef>
            </a:pPr>
            <a:r>
              <a:rPr lang="en-US" sz="4693" spc="-197" strike="noStrike" u="none">
                <a:solidFill>
                  <a:srgbClr val="FFFFFF"/>
                </a:solidFill>
                <a:latin typeface="DM Sans Bold"/>
              </a:rPr>
              <a:t>Team Members</a:t>
            </a:r>
          </a:p>
        </p:txBody>
      </p:sp>
      <p:sp>
        <p:nvSpPr>
          <p:cNvPr name="TextBox 13" id="13"/>
          <p:cNvSpPr txBox="true"/>
          <p:nvPr/>
        </p:nvSpPr>
        <p:spPr>
          <a:xfrm rot="0">
            <a:off x="1286283" y="4581015"/>
            <a:ext cx="1295854" cy="259080"/>
          </a:xfrm>
          <a:prstGeom prst="rect">
            <a:avLst/>
          </a:prstGeom>
        </p:spPr>
        <p:txBody>
          <a:bodyPr anchor="t" rtlCol="false" tIns="0" lIns="0" bIns="0" rIns="0">
            <a:spAutoFit/>
          </a:bodyPr>
          <a:lstStyle/>
          <a:p>
            <a:pPr algn="ctr">
              <a:lnSpc>
                <a:spcPts val="2048"/>
              </a:lnSpc>
            </a:pPr>
            <a:r>
              <a:rPr lang="en-US" sz="1706">
                <a:solidFill>
                  <a:srgbClr val="FFFFFF"/>
                </a:solidFill>
                <a:latin typeface="DM Sans Bold"/>
              </a:rPr>
              <a:t> Shalini V</a:t>
            </a:r>
          </a:p>
        </p:txBody>
      </p:sp>
      <p:sp>
        <p:nvSpPr>
          <p:cNvPr name="TextBox 14" id="14"/>
          <p:cNvSpPr txBox="true"/>
          <p:nvPr/>
        </p:nvSpPr>
        <p:spPr>
          <a:xfrm rot="0">
            <a:off x="9093666" y="1079590"/>
            <a:ext cx="5080" cy="116840"/>
          </a:xfrm>
          <a:prstGeom prst="rect">
            <a:avLst/>
          </a:prstGeom>
        </p:spPr>
        <p:txBody>
          <a:bodyPr anchor="t" rtlCol="false" tIns="0" lIns="0" bIns="0" rIns="0">
            <a:spAutoFit/>
          </a:bodyPr>
          <a:lstStyle/>
          <a:p>
            <a:pPr algn="ctr">
              <a:lnSpc>
                <a:spcPts val="932"/>
              </a:lnSpc>
              <a:spcBef>
                <a:spcPct val="0"/>
              </a:spcBef>
            </a:pPr>
          </a:p>
        </p:txBody>
      </p:sp>
      <p:sp>
        <p:nvSpPr>
          <p:cNvPr name="TextBox 15" id="15"/>
          <p:cNvSpPr txBox="true"/>
          <p:nvPr/>
        </p:nvSpPr>
        <p:spPr>
          <a:xfrm rot="0">
            <a:off x="3247175" y="4581015"/>
            <a:ext cx="1387699" cy="518160"/>
          </a:xfrm>
          <a:prstGeom prst="rect">
            <a:avLst/>
          </a:prstGeom>
        </p:spPr>
        <p:txBody>
          <a:bodyPr anchor="t" rtlCol="false" tIns="0" lIns="0" bIns="0" rIns="0">
            <a:spAutoFit/>
          </a:bodyPr>
          <a:lstStyle/>
          <a:p>
            <a:pPr algn="ctr">
              <a:lnSpc>
                <a:spcPts val="2048"/>
              </a:lnSpc>
            </a:pPr>
            <a:r>
              <a:rPr lang="en-US" sz="1706">
                <a:solidFill>
                  <a:srgbClr val="FFFFFF"/>
                </a:solidFill>
                <a:latin typeface="DM Sans Bold"/>
              </a:rPr>
              <a:t>Shree Gaayathri V</a:t>
            </a:r>
          </a:p>
        </p:txBody>
      </p:sp>
      <p:sp>
        <p:nvSpPr>
          <p:cNvPr name="TextBox 16" id="16"/>
          <p:cNvSpPr txBox="true"/>
          <p:nvPr/>
        </p:nvSpPr>
        <p:spPr>
          <a:xfrm rot="0">
            <a:off x="5208510" y="4581015"/>
            <a:ext cx="1295854" cy="259080"/>
          </a:xfrm>
          <a:prstGeom prst="rect">
            <a:avLst/>
          </a:prstGeom>
        </p:spPr>
        <p:txBody>
          <a:bodyPr anchor="t" rtlCol="false" tIns="0" lIns="0" bIns="0" rIns="0">
            <a:spAutoFit/>
          </a:bodyPr>
          <a:lstStyle/>
          <a:p>
            <a:pPr algn="ctr">
              <a:lnSpc>
                <a:spcPts val="2048"/>
              </a:lnSpc>
            </a:pPr>
            <a:r>
              <a:rPr lang="en-US" sz="1706">
                <a:solidFill>
                  <a:srgbClr val="FFFFFF"/>
                </a:solidFill>
                <a:latin typeface="DM Sans Bold"/>
              </a:rPr>
              <a:t>Venmathi J</a:t>
            </a:r>
          </a:p>
        </p:txBody>
      </p:sp>
      <p:sp>
        <p:nvSpPr>
          <p:cNvPr name="TextBox 17" id="17"/>
          <p:cNvSpPr txBox="true"/>
          <p:nvPr/>
        </p:nvSpPr>
        <p:spPr>
          <a:xfrm rot="0">
            <a:off x="7169844" y="4603458"/>
            <a:ext cx="1295854" cy="259080"/>
          </a:xfrm>
          <a:prstGeom prst="rect">
            <a:avLst/>
          </a:prstGeom>
        </p:spPr>
        <p:txBody>
          <a:bodyPr anchor="t" rtlCol="false" tIns="0" lIns="0" bIns="0" rIns="0">
            <a:spAutoFit/>
          </a:bodyPr>
          <a:lstStyle/>
          <a:p>
            <a:pPr algn="ctr">
              <a:lnSpc>
                <a:spcPts val="2048"/>
              </a:lnSpc>
            </a:pPr>
            <a:r>
              <a:rPr lang="en-US" sz="1706">
                <a:solidFill>
                  <a:srgbClr val="FFFFFF"/>
                </a:solidFill>
                <a:latin typeface="DM Sans Bold"/>
              </a:rPr>
              <a:t>Yuvanthi 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9215" y="-75482"/>
            <a:ext cx="9856408" cy="1385486"/>
            <a:chOff x="0" y="0"/>
            <a:chExt cx="13141878" cy="1847314"/>
          </a:xfrm>
        </p:grpSpPr>
        <p:pic>
          <p:nvPicPr>
            <p:cNvPr name="Picture 3" id="3"/>
            <p:cNvPicPr>
              <a:picLocks noChangeAspect="true"/>
            </p:cNvPicPr>
            <p:nvPr/>
          </p:nvPicPr>
          <p:blipFill>
            <a:blip r:embed="rId2"/>
            <a:srcRect l="0" t="42254" r="0" b="46664"/>
            <a:stretch>
              <a:fillRect/>
            </a:stretch>
          </p:blipFill>
          <p:spPr>
            <a:xfrm flipH="false" flipV="false">
              <a:off x="0" y="0"/>
              <a:ext cx="13141878" cy="1847314"/>
            </a:xfrm>
            <a:prstGeom prst="rect">
              <a:avLst/>
            </a:prstGeom>
          </p:spPr>
        </p:pic>
      </p:grpSp>
      <p:sp>
        <p:nvSpPr>
          <p:cNvPr name="TextBox 4" id="4"/>
          <p:cNvSpPr txBox="true"/>
          <p:nvPr/>
        </p:nvSpPr>
        <p:spPr>
          <a:xfrm rot="0">
            <a:off x="320144" y="1751172"/>
            <a:ext cx="6273674" cy="513022"/>
          </a:xfrm>
          <a:prstGeom prst="rect">
            <a:avLst/>
          </a:prstGeom>
        </p:spPr>
        <p:txBody>
          <a:bodyPr anchor="t" rtlCol="false" tIns="0" lIns="0" bIns="0" rIns="0">
            <a:spAutoFit/>
          </a:bodyPr>
          <a:lstStyle/>
          <a:p>
            <a:pPr>
              <a:lnSpc>
                <a:spcPts val="3422"/>
              </a:lnSpc>
            </a:pPr>
            <a:r>
              <a:rPr lang="en-US" sz="3355" spc="469">
                <a:solidFill>
                  <a:srgbClr val="022759"/>
                </a:solidFill>
                <a:latin typeface="Arial Bold"/>
              </a:rPr>
              <a:t>PROBLEM STATEMENT</a:t>
            </a:r>
          </a:p>
        </p:txBody>
      </p:sp>
      <p:sp>
        <p:nvSpPr>
          <p:cNvPr name="TextBox 5" id="5"/>
          <p:cNvSpPr txBox="true"/>
          <p:nvPr/>
        </p:nvSpPr>
        <p:spPr>
          <a:xfrm rot="0">
            <a:off x="357528" y="2540962"/>
            <a:ext cx="9042923" cy="1314196"/>
          </a:xfrm>
          <a:prstGeom prst="rect">
            <a:avLst/>
          </a:prstGeom>
        </p:spPr>
        <p:txBody>
          <a:bodyPr anchor="t" rtlCol="false" tIns="0" lIns="0" bIns="0" rIns="0">
            <a:spAutoFit/>
          </a:bodyPr>
          <a:lstStyle/>
          <a:p>
            <a:pPr algn="just">
              <a:lnSpc>
                <a:spcPts val="2567"/>
              </a:lnSpc>
            </a:pPr>
            <a:r>
              <a:rPr lang="en-US" sz="1700" spc="68">
                <a:solidFill>
                  <a:srgbClr val="022759"/>
                </a:solidFill>
                <a:latin typeface="Arial"/>
              </a:rPr>
              <a:t>Clean and safe water is an indispensable resource that directly impacts various aspects of human life, from drinking and sanitation to agriculture, industrial processes, and aquatic ecosystems. To analyze and build a model to ensure the availability of clean and safe water resources for both humans and environmental preservation.</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9215" y="-75482"/>
            <a:ext cx="9856408" cy="1385486"/>
            <a:chOff x="0" y="0"/>
            <a:chExt cx="13141878" cy="1847314"/>
          </a:xfrm>
        </p:grpSpPr>
        <p:pic>
          <p:nvPicPr>
            <p:cNvPr name="Picture 3" id="3"/>
            <p:cNvPicPr>
              <a:picLocks noChangeAspect="true"/>
            </p:cNvPicPr>
            <p:nvPr/>
          </p:nvPicPr>
          <p:blipFill>
            <a:blip r:embed="rId2"/>
            <a:srcRect l="0" t="42254" r="0" b="46664"/>
            <a:stretch>
              <a:fillRect/>
            </a:stretch>
          </p:blipFill>
          <p:spPr>
            <a:xfrm flipH="false" flipV="false">
              <a:off x="0" y="0"/>
              <a:ext cx="13141878" cy="1847314"/>
            </a:xfrm>
            <a:prstGeom prst="rect">
              <a:avLst/>
            </a:prstGeom>
          </p:spPr>
        </p:pic>
      </p:grpSp>
      <p:sp>
        <p:nvSpPr>
          <p:cNvPr name="TextBox 4" id="4"/>
          <p:cNvSpPr txBox="true"/>
          <p:nvPr/>
        </p:nvSpPr>
        <p:spPr>
          <a:xfrm rot="0">
            <a:off x="320144" y="1788703"/>
            <a:ext cx="4239018" cy="492709"/>
          </a:xfrm>
          <a:prstGeom prst="rect">
            <a:avLst/>
          </a:prstGeom>
        </p:spPr>
        <p:txBody>
          <a:bodyPr anchor="t" rtlCol="false" tIns="0" lIns="0" bIns="0" rIns="0">
            <a:spAutoFit/>
          </a:bodyPr>
          <a:lstStyle/>
          <a:p>
            <a:pPr>
              <a:lnSpc>
                <a:spcPts val="3284"/>
              </a:lnSpc>
            </a:pPr>
            <a:r>
              <a:rPr lang="en-US" sz="3219" spc="450">
                <a:solidFill>
                  <a:srgbClr val="022759"/>
                </a:solidFill>
                <a:latin typeface="Arial Bold"/>
              </a:rPr>
              <a:t>ABSTRACT</a:t>
            </a:r>
          </a:p>
        </p:txBody>
      </p:sp>
      <p:sp>
        <p:nvSpPr>
          <p:cNvPr name="TextBox 5" id="5"/>
          <p:cNvSpPr txBox="true"/>
          <p:nvPr/>
        </p:nvSpPr>
        <p:spPr>
          <a:xfrm rot="0">
            <a:off x="357528" y="2540962"/>
            <a:ext cx="9042923" cy="3257296"/>
          </a:xfrm>
          <a:prstGeom prst="rect">
            <a:avLst/>
          </a:prstGeom>
        </p:spPr>
        <p:txBody>
          <a:bodyPr anchor="t" rtlCol="false" tIns="0" lIns="0" bIns="0" rIns="0">
            <a:spAutoFit/>
          </a:bodyPr>
          <a:lstStyle/>
          <a:p>
            <a:pPr algn="just">
              <a:lnSpc>
                <a:spcPts val="2567"/>
              </a:lnSpc>
            </a:pPr>
            <a:r>
              <a:rPr lang="en-US" sz="1700" spc="68">
                <a:solidFill>
                  <a:srgbClr val="022759"/>
                </a:solidFill>
                <a:latin typeface="Arial"/>
              </a:rPr>
              <a:t>Water, constituting a significant portion of Earth's surface, is vital for life. However, rapid urbanization and industrialization have led to a troubling decline in water quality, resulting in severe health concerns. Traditional water quality assessment methods involving resource-intensive lab tests and analyses are impractical for real-time monitoring. The primary focus of the project is to leverage machine learning techniques in evaluating water quality. Water potability, a numerical metric for assessing water condition, is the central goal. A set of water quality parameters including pH, hardness, solids, chloramines, sulfate, conductivity, organic carbon, trihalomethanes, and turbidity are employed collectively as a feature vector to gauge overall water quality.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22759"/>
        </a:solidFill>
      </p:bgPr>
    </p:bg>
    <p:spTree>
      <p:nvGrpSpPr>
        <p:cNvPr id="1" name=""/>
        <p:cNvGrpSpPr/>
        <p:nvPr/>
      </p:nvGrpSpPr>
      <p:grpSpPr>
        <a:xfrm>
          <a:off x="0" y="0"/>
          <a:ext cx="0" cy="0"/>
          <a:chOff x="0" y="0"/>
          <a:chExt cx="0" cy="0"/>
        </a:xfrm>
      </p:grpSpPr>
      <p:grpSp>
        <p:nvGrpSpPr>
          <p:cNvPr name="Group 2" id="2"/>
          <p:cNvGrpSpPr/>
          <p:nvPr/>
        </p:nvGrpSpPr>
        <p:grpSpPr>
          <a:xfrm rot="0">
            <a:off x="0" y="-51429"/>
            <a:ext cx="9849365" cy="7418059"/>
            <a:chOff x="0" y="0"/>
            <a:chExt cx="13132486" cy="9890745"/>
          </a:xfrm>
        </p:grpSpPr>
        <p:pic>
          <p:nvPicPr>
            <p:cNvPr name="Picture 3" id="3"/>
            <p:cNvPicPr>
              <a:picLocks noChangeAspect="true"/>
            </p:cNvPicPr>
            <p:nvPr/>
          </p:nvPicPr>
          <p:blipFill>
            <a:blip r:embed="rId2">
              <a:alphaModFix amt="30000"/>
            </a:blip>
            <a:srcRect l="28899" t="10215" r="21150" b="33634"/>
            <a:stretch>
              <a:fillRect/>
            </a:stretch>
          </p:blipFill>
          <p:spPr>
            <a:xfrm flipH="false" flipV="false">
              <a:off x="0" y="0"/>
              <a:ext cx="13132486" cy="9890745"/>
            </a:xfrm>
            <a:prstGeom prst="rect">
              <a:avLst/>
            </a:prstGeom>
          </p:spPr>
        </p:pic>
      </p:grpSp>
      <p:sp>
        <p:nvSpPr>
          <p:cNvPr name="TextBox 4" id="4"/>
          <p:cNvSpPr txBox="true"/>
          <p:nvPr/>
        </p:nvSpPr>
        <p:spPr>
          <a:xfrm rot="0">
            <a:off x="1826053" y="3164204"/>
            <a:ext cx="6197259" cy="1227584"/>
          </a:xfrm>
          <a:prstGeom prst="rect">
            <a:avLst/>
          </a:prstGeom>
        </p:spPr>
        <p:txBody>
          <a:bodyPr anchor="t" rtlCol="false" tIns="0" lIns="0" bIns="0" rIns="0">
            <a:spAutoFit/>
          </a:bodyPr>
          <a:lstStyle/>
          <a:p>
            <a:pPr algn="ctr">
              <a:lnSpc>
                <a:spcPts val="8439"/>
              </a:lnSpc>
            </a:pPr>
            <a:r>
              <a:rPr lang="en-US" sz="7275" spc="291">
                <a:solidFill>
                  <a:srgbClr val="FFFFFF"/>
                </a:solidFill>
                <a:latin typeface="Arial Bold Italics"/>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DAFtBZygnJo</dc:identifier>
  <dcterms:modified xsi:type="dcterms:W3CDTF">2011-08-01T06:04:30Z</dcterms:modified>
  <cp:revision>1</cp:revision>
  <dc:title>Water Closeup Style Presentation</dc:title>
</cp:coreProperties>
</file>

<file path=docProps/thumbnail.jpeg>
</file>